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4" r:id="rId3"/>
    <p:sldId id="278" r:id="rId4"/>
    <p:sldId id="283" r:id="rId5"/>
    <p:sldId id="272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77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08DEB3-7356-4E7B-AF1A-885C99EC92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D45B5-07B8-4526-B48E-2D670C727FB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674F634-D36F-4E3F-AC45-BE5B2295E331}" type="datetime3">
              <a:rPr lang="da-DK"/>
              <a:pPr lvl="0"/>
              <a:t>16.07.2021</a:t>
            </a:fld>
            <a:endParaRPr lang="da-D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7CCA92-3E80-4FDA-A63A-957D30533D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0C5703-E239-4564-BB5E-0021C566056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C9069-70A8-4B77-B50F-0A53D66607C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0FF89-6AE3-4FA2-A9F5-0648F126B9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9BB5C65-564B-4236-92DB-308E9A575D6C}" type="slidenum"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96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DCDBC-74B7-4697-A4F5-56A582590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509C9-71CD-407C-93D0-3FE7D32048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45785-9F2D-413E-A3A9-97BB0FC16A7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EA7647-C2ED-406B-9A1D-9707339D7DF9}" type="slidenum">
              <a:t>1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DAF6E3-283B-42A5-B30D-C1B5F2F2B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26E15-9C4A-4017-B7BD-1DAF76D79E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0338B-317C-44E1-A854-C2F516A4AE7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BDA6BA-6202-4EDE-A780-CB0730435551}" type="slidenum">
              <a:t>14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7564D-7943-49CA-A093-80819FAFE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189A40-53FF-44BD-9A21-74D38B5A6A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6EC1C-51FE-4905-B041-1179B4BC90B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1F8F8B-0522-490E-8ED5-61B3D1947E76}" type="slidenum">
              <a:t>15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96D65-DD46-4F4D-9F67-8507D11CC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0DCD38-2ED4-4423-B48C-4886EBBBB6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F8091-35B5-4D72-A414-C1E02CAB948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03B76D-3608-4695-AF72-59DC221A7AC2}" type="slidenum">
              <a:t>16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E2BFE-21C2-47BE-B492-4FC86B861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C387A-16C0-4B16-93FD-C15A64B455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E84E4-FF95-476B-8E6E-F3FC72D06F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AC4F3A-7E2C-4D0A-9140-5D343B681699}" type="slidenum">
              <a:t>17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6A249-8163-4ECB-A1E0-58C56C865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A046F-2162-4CFB-A7DA-A95941FC8D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231B4-EFC2-4E7E-8E97-A7AEFE0B2EB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6FE8B5-B4C9-4927-95C3-3C5A813B4184}" type="slidenum">
              <a:t>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D28C5-D29C-40E3-A18E-246A080C4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97F42-ABD3-4E35-A716-6FE9CFA188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E0838-6C2E-4963-93A3-4F359DE7500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194911-2E9E-428E-A1F4-BFAE6031CDE3}" type="slidenum">
              <a:t>6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5714A-4DE3-41EA-B5BE-6FF7A8F07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660AF-2D4B-462D-AFDD-C720A86A32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BF2AD-36C6-4DB6-AEED-068D753DEA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20CDAF-8DBA-4025-ADDF-6269C9EA24EC}" type="slidenum">
              <a:t>7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4C71A-A187-4A47-9D1E-C19AB7CFD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BA865-361B-45C4-A9BF-0C7DCD0E2E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FCF5F-46E8-4041-BE42-256371AFE87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9D9114-4B97-4957-8815-402CB47944F1}" type="slidenum">
              <a:t>8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BA0324-6AB0-4A11-8020-3A377434E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F4CD3-753E-490F-AEFC-C93AAA559A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48CB-DE73-49BC-8ABF-3E596680FD5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A709A1-8C00-431B-B157-7CF0012B731E}" type="slidenum">
              <a:t>9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7C4A4-32AF-4158-B4CC-CDBA2C0CF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A42DF-C318-401D-BD09-D42947BDDE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DBABB-9ECA-49DE-A057-33182FB0108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EA98F6-273D-44D2-A431-400064509583}" type="slidenum">
              <a:t>10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A6F69-95C0-4F0F-A61E-349A5327B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FC0E9-32B1-490C-91B6-A80E460C67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C99A8-93DE-4D0E-A442-DED78C7BC96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1A1079-6926-4C5A-9037-E64F4AB67E0B}" type="slidenum">
              <a:t>11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A929D-2935-45FC-9DA6-7A08ADD0B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A1C0D-1BA4-4253-99AB-48C6D5C551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2D25B-F77B-4375-9310-C48D45CD8D3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420093-EBBC-4307-A1C4-5F2F87155B94}" type="slidenum">
              <a:t>12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33EB089-8621-4129-84B0-0824033DBD59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BCC67B0-FD9A-42CC-A278-EA7E1924264B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421C26-07A9-4987-9144-82DD9762BF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318226-6BDE-42AA-A7A4-B7A0276A5A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F2F1E5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3E399E-060D-41C9-9D10-BDCA5CEAAD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5C7F69-B5FF-46EB-9F00-A061A520C931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9E3D043-9781-4518-ACF8-9F01311D6A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Ctr="0"/>
          <a:lstStyle>
            <a:lvl1pPr algn="l"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FB3209-E986-4FBB-8745-21A4FF36D9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BC860-6F66-48CA-A6E0-750731E71DA8}" type="slidenum"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F7C2C0-AFAA-43ED-A409-354CEFA9F885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05100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E4E6-1A3C-49DA-B5F6-E3AB0F1DD2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2FF33-D369-4D77-91AC-2721662514F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1972F-ED11-4E6E-AA81-3546E06727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4D571-8D91-4048-A0CC-3A6E552B63AC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CADE-5A06-45E5-96A8-52015174BD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C396C-ED5D-446D-A38A-D2AA3BA55A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0920B7-C08D-408C-87C3-6AAAEE3829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549D6CB-7FED-46A6-B909-90835657742E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1B7E2B0-2A12-4FA4-9F41-10D363B149EE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3D3061DF-01F2-47B0-80AF-373EB981D1E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414780"/>
            <a:ext cx="2628899" cy="575741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5E1E3EDB-5D22-4740-84BF-7FF144B8D79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414780"/>
            <a:ext cx="7734296" cy="5757419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CA354EF-856E-4532-ABCA-E00063EB5A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D8750E-2254-4D73-AE08-F21CF7D57000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C64F9B-F8F2-4103-ACC0-14C5A94575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946B91-2191-4E9C-A77D-48A1056C35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30E311-069B-47A9-8DA7-23251ABFEE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4691-7BFE-4B77-90E1-F76CA701B3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6E75-F7E8-4703-8CA2-649EF01A43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CF61-8ADD-4C4E-8E44-AE3A71D315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D0268A-B0AB-464D-8B6A-B259A68377A1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5453A-DD74-4041-9256-8EA65D9F2E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BE003-FA5F-47F0-85B4-50B13BD5AE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259B60-8C5E-4C68-95E1-58109567E2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39BBFFE-1EA4-460E-8D0D-27ECC6114B41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0C308F0-2754-4202-ACD8-67FF582FBF42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A6E3F-BEC9-433A-90D1-AAD2BA6E66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B35D41-D809-4BCF-A917-00ECBC132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F2F1E5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CE2ED0C-5F62-4EC0-AA0B-B5BC355A65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1AE886-35DB-469F-A550-A54C58555BAF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5BE76D-1E72-4CE2-8211-3E23FC3CA6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3ABD26-71BE-4694-B525-483A9A810C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51575A-A13E-4722-BD5E-1E9D08DC8103}" type="slidenum"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F4D688-8FA9-4284-AF93-05B324EF5C54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5448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FA08C069-2B6C-4A6C-BC6B-6BE5CA74A2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6EF70-4DFE-4F15-A946-5E495DC42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28A4C-E885-4ABD-A307-1B98844C0D5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1792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E45A8-588C-4BCA-95E2-29F09329AA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3757F8-0777-40D8-B3B9-D3C36F98E682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BC6B5-3915-4670-A462-E8D4E24938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17155-EBE6-42E4-B20F-95A37A6EE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85E1E8-A640-49C3-985A-3E11B39E9F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2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D3979429-B14A-4800-B3CB-1C5AF7E6BA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FFA3-6472-4656-BC78-B02A83D6C1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F2F1E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A63F5-E3DC-4B7D-BD75-12AD642F534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728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AFA11-1367-4BA3-953A-D7ED24D0F08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F2F1E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DFC72-40D9-4F40-8AD9-9EDE927862F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792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F7D87A-0C47-45E2-B27D-DD2674FE3B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9ED78D-51A6-4640-9805-2383684A6F1F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204FC-2676-4C87-9E22-140F1405E5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5E641-DC81-4DE2-80D3-E5FACB958D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C3CB1C-4E33-4AFE-A901-0A4EBDB4ED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73A48-0875-44CE-B3A6-031FA2EE01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3D5DD-B5DD-4F2F-B14E-2874362E27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9C616-8C16-4F8B-B5B8-F833108D9678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A5265-89EA-4CE2-B20A-CF1DB57A6E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37B9B-9098-4688-9BA0-170C970D91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60E1C4-38EB-403C-A892-327B2507BE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656AFE-957A-4841-A0A5-AD4E76D05475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0E7D32-8D2C-4C21-9122-5D31D3ADB0E8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B3A0714-3385-4F58-9161-532D852976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3405FB-3929-420B-9FDB-C8D42AEF19DF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70DD29E-E854-4A44-B27F-F07EC69398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8017250-E772-41A6-9660-DF2A275DC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2FD3D9-B78C-4E93-8322-5FF9E657C0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55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30A5064-53B0-48BA-BD63-C523FD2013EF}"/>
              </a:ext>
            </a:extLst>
          </p:cNvPr>
          <p:cNvSpPr/>
          <p:nvPr/>
        </p:nvSpPr>
        <p:spPr>
          <a:xfrm>
            <a:off x="18" y="0"/>
            <a:ext cx="4050792" cy="68580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6977C07-DD1A-49F5-9EB6-6B9649B88EF9}"/>
              </a:ext>
            </a:extLst>
          </p:cNvPr>
          <p:cNvSpPr/>
          <p:nvPr/>
        </p:nvSpPr>
        <p:spPr>
          <a:xfrm>
            <a:off x="4040075" y="0"/>
            <a:ext cx="64008" cy="68580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27A6BE-26D8-415B-A137-32EC14A71F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CE098B-A783-4932-813E-E64162D4A8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7EAD0D-0CEB-49CF-ABD6-2C741B384FC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92B8638-E8F5-4A55-ABF7-4BBC29C828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65511" y="6459787"/>
            <a:ext cx="261851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AAAE625-D159-497D-A8FC-678C4758C817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B5A492F-D2AE-47C7-A0F7-69A3620D43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F2F1E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F861E21-893E-4BEB-8CA2-237AFB5180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2F1E5"/>
                </a:solidFill>
              </a:defRPr>
            </a:lvl1pPr>
          </a:lstStyle>
          <a:p>
            <a:pPr lvl="0"/>
            <a:fld id="{E08CA814-E510-4197-9C06-AEA4CDB81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3BA3117-4A39-4FE2-B996-B55120A3A41D}"/>
              </a:ext>
            </a:extLst>
          </p:cNvPr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67FCCCF-FC0E-49F6-A683-32CBFB1600DA}"/>
              </a:ext>
            </a:extLst>
          </p:cNvPr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FDEB30-1DB8-47FB-9435-39D6C1356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71C83D-6DEE-4FFC-AFD2-96C3B54528F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8BF87D-32BB-4F6A-8535-C1F80BE1962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DC26534-6B6A-4C03-BAA3-3DC0278120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556712-63CB-42C1-A950-1BD2FC191165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1355F56-7692-40F2-A853-3484EAD315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0563C2-54EE-43B4-BAD9-FE1C37D7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6AF7E-038E-4A09-B56A-DB5515EFA4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71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F1D94C1-C239-498A-9F81-E45A911746B3}"/>
              </a:ext>
            </a:extLst>
          </p:cNvPr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C7491C4-E139-4C39-8B9A-F4DD549AAE20}"/>
              </a:ext>
            </a:extLst>
          </p:cNvPr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38A2331-E741-442A-9CD1-3413C8F511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41D5F8-233E-4EF4-BF90-CAD43A8183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13CFB34-A7E4-40C6-999B-779A6407FA6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63313846-6D5A-4BC9-9E75-E37E33C2E5A3}" type="datetime1">
              <a:rPr lang="en-US"/>
              <a:pPr lvl="0"/>
              <a:t>7/16/2021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D2E59D-44DE-438B-B133-15A54AB73B3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9885B9-70E9-407D-9736-D08D986D20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0919552A-2421-4477-B1A0-DF22E56D4D33}" type="slidenum">
              <a:t>‹#›</a:t>
            </a:fld>
            <a:endParaRPr lang="en-US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BA296424-117C-4D75-AA48-77FD6831C320}"/>
              </a:ext>
            </a:extLst>
          </p:cNvPr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C10C6D"/>
        </a:buClr>
        <a:buSzPct val="100000"/>
        <a:buFont typeface="Calibri" pitchFamily="34"/>
        <a:buChar char=" "/>
        <a:tabLst/>
        <a:defRPr lang="en-US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C10C6D"/>
        </a:buClr>
        <a:buSzPct val="100000"/>
        <a:buFont typeface="Calibri" pitchFamily="34"/>
        <a:buChar char="◦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C10C6D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C10C6D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C10C6D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8C41502-D4E0-47F0-8408-55B30187B92A}"/>
              </a:ext>
            </a:extLst>
          </p:cNvPr>
          <p:cNvSpPr/>
          <p:nvPr/>
        </p:nvSpPr>
        <p:spPr>
          <a:xfrm>
            <a:off x="0" y="5842476"/>
            <a:ext cx="5726548" cy="102475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1A2A346F-FB9C-4892-965E-B93264F4E5DC}"/>
              </a:ext>
            </a:extLst>
          </p:cNvPr>
          <p:cNvSpPr/>
          <p:nvPr/>
        </p:nvSpPr>
        <p:spPr>
          <a:xfrm>
            <a:off x="5193389" y="0"/>
            <a:ext cx="6989380" cy="68580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37444B8-93FF-4638-A5BC-04FEF89D7EFD}"/>
              </a:ext>
            </a:extLst>
          </p:cNvPr>
          <p:cNvSpPr txBox="1"/>
          <p:nvPr/>
        </p:nvSpPr>
        <p:spPr>
          <a:xfrm>
            <a:off x="5818912" y="3212947"/>
            <a:ext cx="3659245" cy="7830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Ambitious Africa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FC074FC-0757-4325-878F-CFB8E5236090}"/>
              </a:ext>
            </a:extLst>
          </p:cNvPr>
          <p:cNvSpPr txBox="1"/>
          <p:nvPr/>
        </p:nvSpPr>
        <p:spPr>
          <a:xfrm>
            <a:off x="5818912" y="3995985"/>
            <a:ext cx="3659245" cy="4547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Calibri" pitchFamily="34"/>
                <a:cs typeface="Arial" pitchFamily="34"/>
              </a:rPr>
              <a:t>February 2021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D9AB6B-922C-4780-8918-DEA91130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11" y="2529541"/>
            <a:ext cx="4908023" cy="6352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517A7FFC-5E4F-4E0D-A01D-33C00230A5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87" b="8877"/>
          <a:stretch>
            <a:fillRect/>
          </a:stretch>
        </p:blipFill>
        <p:spPr>
          <a:xfrm>
            <a:off x="149705" y="0"/>
            <a:ext cx="4930325" cy="68672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7D74596-99A6-4183-8AAC-9347F6601883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210AFD7-0C60-4F53-BD3E-9669931686CE}"/>
              </a:ext>
            </a:extLst>
          </p:cNvPr>
          <p:cNvSpPr txBox="1"/>
          <p:nvPr/>
        </p:nvSpPr>
        <p:spPr>
          <a:xfrm>
            <a:off x="620713" y="1031900"/>
            <a:ext cx="5796940" cy="3670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Safepad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™ has a permanently bonded anti-microbial property that continuously kills pathogen (bacteria, fungi, microbes) on contact.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The antimicrobial shield is permanently bonded to the fabric. It does not deteriorate over time, nor does it liberate harmful chemicals. </a:t>
            </a:r>
            <a:r>
              <a:rPr lang="en-US" sz="1800" b="0" i="0" u="none" strike="noStrike" kern="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Safepad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™ does not contain antibiotics.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The antimicrobial fabric along with a highly absorbent material provides a comfortable and hygienic experience for the users</a:t>
            </a:r>
          </a:p>
        </p:txBody>
      </p:sp>
      <p:pic>
        <p:nvPicPr>
          <p:cNvPr id="5" name="Billede 12">
            <a:extLst>
              <a:ext uri="{FF2B5EF4-FFF2-40B4-BE49-F238E27FC236}">
                <a16:creationId xmlns:a16="http://schemas.microsoft.com/office/drawing/2014/main" id="{FB9BD91C-4243-47BF-853A-6B787FDE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53" y="599719"/>
            <a:ext cx="5161572" cy="38237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0B0B519-BA37-476A-8647-51891E63A65D}"/>
              </a:ext>
            </a:extLst>
          </p:cNvPr>
          <p:cNvSpPr txBox="1"/>
          <p:nvPr/>
        </p:nvSpPr>
        <p:spPr>
          <a:xfrm>
            <a:off x="502392" y="311886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 err="1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Safepad</a:t>
            </a:r>
            <a:r>
              <a:rPr lang="en-GB" sz="28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™ - Anti-microbial property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469BB2A3-6A22-41BF-95F8-A141C861C5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937779"/>
            <a:ext cx="5475287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6007689C-3F64-4450-92F2-D6BC725BA746}"/>
              </a:ext>
            </a:extLst>
          </p:cNvPr>
          <p:cNvSpPr txBox="1"/>
          <p:nvPr/>
        </p:nvSpPr>
        <p:spPr>
          <a:xfrm>
            <a:off x="1026743" y="5598944"/>
            <a:ext cx="6612017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How does it  work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4083480-742B-47C8-982C-120CCE2B0216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8AD7043-3C7C-4221-89FD-3C9EFC4C988B}"/>
              </a:ext>
            </a:extLst>
          </p:cNvPr>
          <p:cNvSpPr txBox="1"/>
          <p:nvPr/>
        </p:nvSpPr>
        <p:spPr>
          <a:xfrm>
            <a:off x="620713" y="1028553"/>
            <a:ext cx="10583805" cy="3670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Safepad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™ is constructed with a special fabric that has a permanently bonded anti-microbial shield. This shield is formed by a chain of carbon atoms attached to +</a:t>
            </a:r>
            <a:r>
              <a:rPr lang="en-US" sz="1800" b="0" i="0" u="none" strike="noStrike" kern="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vely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 charged Nitrogen &amp; Silica.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The core principle of action is as follows: All pathogens (including bacteria, fungi such as Candida Albicans) are negatively charged.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The shield on </a:t>
            </a:r>
            <a:r>
              <a:rPr lang="en-US" sz="1800" b="0" i="0" u="none" strike="noStrike" kern="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Safepad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™ has a positive charge and it attracts the pathogens. The Carbon atom chain acts as knives and kills the pathogen.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This shield is permanent and does not deteriorate in use or washing. The presence of this shield provides continuous anti-microbial action and kills pathogens.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13E3AAB-AA5D-406F-9EDC-1953C04FA8AE}"/>
              </a:ext>
            </a:extLst>
          </p:cNvPr>
          <p:cNvSpPr txBox="1"/>
          <p:nvPr/>
        </p:nvSpPr>
        <p:spPr>
          <a:xfrm>
            <a:off x="502392" y="311886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err="1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Safepad</a:t>
            </a:r>
            <a:r>
              <a:rPr lang="en-US" sz="28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™ - Core of technology</a:t>
            </a:r>
          </a:p>
        </p:txBody>
      </p: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B1F5912D-2F25-46D5-A78C-04FC10DED2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937779"/>
            <a:ext cx="4874923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F247A5D8-B09D-4F49-9E2A-EE9406845FC7}"/>
              </a:ext>
            </a:extLst>
          </p:cNvPr>
          <p:cNvSpPr txBox="1"/>
          <p:nvPr/>
        </p:nvSpPr>
        <p:spPr>
          <a:xfrm>
            <a:off x="1026743" y="5598944"/>
            <a:ext cx="6612017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How does it  work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8F37428-3977-4400-8BF5-5258A89B33D4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6014D3-6D2C-4C89-88E1-71F1B5101864}"/>
              </a:ext>
            </a:extLst>
          </p:cNvPr>
          <p:cNvSpPr txBox="1"/>
          <p:nvPr/>
        </p:nvSpPr>
        <p:spPr>
          <a:xfrm>
            <a:off x="1026743" y="5598944"/>
            <a:ext cx="6612017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How does it  work</a:t>
            </a:r>
          </a:p>
        </p:txBody>
      </p:sp>
      <p:pic>
        <p:nvPicPr>
          <p:cNvPr id="6" name="Billede 9">
            <a:extLst>
              <a:ext uri="{FF2B5EF4-FFF2-40B4-BE49-F238E27FC236}">
                <a16:creationId xmlns:a16="http://schemas.microsoft.com/office/drawing/2014/main" id="{27FBD766-C30E-41FD-9969-7EA14EEC1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24" y="1041473"/>
            <a:ext cx="2920849" cy="24268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illede 10">
            <a:extLst>
              <a:ext uri="{FF2B5EF4-FFF2-40B4-BE49-F238E27FC236}">
                <a16:creationId xmlns:a16="http://schemas.microsoft.com/office/drawing/2014/main" id="{4E92CAA2-6EC6-4677-879B-54A189308E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26"/>
          <a:stretch>
            <a:fillRect/>
          </a:stretch>
        </p:blipFill>
        <p:spPr>
          <a:xfrm>
            <a:off x="3805175" y="1301308"/>
            <a:ext cx="3699068" cy="20416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lede 11">
            <a:extLst>
              <a:ext uri="{FF2B5EF4-FFF2-40B4-BE49-F238E27FC236}">
                <a16:creationId xmlns:a16="http://schemas.microsoft.com/office/drawing/2014/main" id="{221C29F1-5E03-492B-9E2A-5EAC244CF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774" y="1324095"/>
            <a:ext cx="3941566" cy="21760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800BE5D-95A9-4C20-A0AC-3E07F3BC9488}"/>
              </a:ext>
            </a:extLst>
          </p:cNvPr>
          <p:cNvSpPr txBox="1"/>
          <p:nvPr/>
        </p:nvSpPr>
        <p:spPr>
          <a:xfrm>
            <a:off x="867729" y="3514257"/>
            <a:ext cx="1991197" cy="9611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Each microknive on the fabric is positively charged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9D1EE88-E827-4990-A231-808AB37CF43F}"/>
              </a:ext>
            </a:extLst>
          </p:cNvPr>
          <p:cNvSpPr txBox="1"/>
          <p:nvPr/>
        </p:nvSpPr>
        <p:spPr>
          <a:xfrm>
            <a:off x="4260619" y="3514257"/>
            <a:ext cx="2788188" cy="9611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ctr" anchorCtr="0" compatLnSpc="1">
            <a:noAutofit/>
          </a:bodyPr>
          <a:lstStyle/>
          <a:p>
            <a:pPr marL="0" marR="0" lvl="0" indent="0" algn="l" defTabSz="4562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Attract: Pathogens are </a:t>
            </a:r>
          </a:p>
          <a:p>
            <a:pPr marL="0" marR="0" lvl="0" indent="0" algn="l" defTabSz="4562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negatively charged and are attracted to the fabric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813BCFB-81BC-4F73-850D-DF419A98737A}"/>
              </a:ext>
            </a:extLst>
          </p:cNvPr>
          <p:cNvSpPr txBox="1"/>
          <p:nvPr/>
        </p:nvSpPr>
        <p:spPr>
          <a:xfrm>
            <a:off x="8450491" y="3514989"/>
            <a:ext cx="2686114" cy="9611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Kill: Pathogen cell membranes are disrupted electro-mechanically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1ED2C6E-32F0-4FF9-A00B-EE59C97BB7E7}"/>
              </a:ext>
            </a:extLst>
          </p:cNvPr>
          <p:cNvSpPr txBox="1"/>
          <p:nvPr/>
        </p:nvSpPr>
        <p:spPr>
          <a:xfrm>
            <a:off x="502392" y="311886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err="1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Safepad</a:t>
            </a:r>
            <a:r>
              <a:rPr lang="en-US" sz="28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™ - Core of technology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8F62D702-34E7-4CBB-ABCF-3816FF1547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937779"/>
            <a:ext cx="4874923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958714F-61C7-4760-8AE0-09EB6305E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" t="8598" r="2458" b="3168"/>
          <a:stretch/>
        </p:blipFill>
        <p:spPr>
          <a:xfrm>
            <a:off x="6419274" y="636585"/>
            <a:ext cx="5149968" cy="471805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id="{A7CBB488-5D8A-47FF-B906-A88EA7251DE8}"/>
              </a:ext>
            </a:extLst>
          </p:cNvPr>
          <p:cNvGrpSpPr/>
          <p:nvPr/>
        </p:nvGrpSpPr>
        <p:grpSpPr>
          <a:xfrm>
            <a:off x="503239" y="348348"/>
            <a:ext cx="5240563" cy="5234145"/>
            <a:chOff x="503239" y="292932"/>
            <a:chExt cx="5240563" cy="5234145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E770FE7B-E44C-48EA-94A0-24DEC6CACC37}"/>
                </a:ext>
              </a:extLst>
            </p:cNvPr>
            <p:cNvSpPr txBox="1"/>
            <p:nvPr/>
          </p:nvSpPr>
          <p:spPr>
            <a:xfrm>
              <a:off x="503239" y="292932"/>
              <a:ext cx="5127168" cy="14507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b" anchorCtr="0" compatLnSpc="1">
              <a:normAutofit/>
            </a:bodyPr>
            <a:lstStyle/>
            <a:p>
              <a:pPr marL="0" marR="0" lvl="0" indent="0" algn="l" defTabSz="914400" rtl="0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0" cap="all" spc="-50" baseline="0" dirty="0">
                  <a:solidFill>
                    <a:srgbClr val="404040"/>
                  </a:solidFill>
                  <a:uFillTx/>
                  <a:latin typeface="Arial" pitchFamily="34"/>
                  <a:ea typeface="Open Sans Light" pitchFamily="34"/>
                  <a:cs typeface="Arial" pitchFamily="34"/>
                </a:rPr>
                <a:t>To us design means action</a:t>
              </a:r>
            </a:p>
          </p:txBody>
        </p:sp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96015FE4-C40C-4D48-A0FB-365FB0FB96FC}"/>
                </a:ext>
              </a:extLst>
            </p:cNvPr>
            <p:cNvSpPr txBox="1"/>
            <p:nvPr/>
          </p:nvSpPr>
          <p:spPr>
            <a:xfrm>
              <a:off x="616634" y="1856895"/>
              <a:ext cx="5127168" cy="36701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normAutofit/>
            </a:bodyPr>
            <a:lstStyle/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C10C6D"/>
                </a:buClr>
                <a:buSzPct val="15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Antimicrobial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C10C6D"/>
                </a:buClr>
                <a:buSzPct val="15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High absorbency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C10C6D"/>
                </a:buClr>
                <a:buSzPct val="15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No irritation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C10C6D"/>
                </a:buClr>
                <a:buSzPct val="15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Reusable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C10C6D"/>
                </a:buClr>
                <a:buSzPct val="15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Comfortable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52AFC4-8667-49BD-89AC-D2925A3DCBA4}"/>
                </a:ext>
              </a:extLst>
            </p:cNvPr>
            <p:cNvCxnSpPr/>
            <p:nvPr/>
          </p:nvCxnSpPr>
          <p:spPr>
            <a:xfrm>
              <a:off x="616634" y="1726483"/>
              <a:ext cx="5013774" cy="0"/>
            </a:xfrm>
            <a:prstGeom prst="straightConnector1">
              <a:avLst/>
            </a:prstGeom>
            <a:noFill/>
            <a:ln w="19046" cap="flat">
              <a:solidFill>
                <a:srgbClr val="C10C6D"/>
              </a:solidFill>
              <a:prstDash val="solid"/>
              <a:miter/>
            </a:ln>
          </p:spPr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D957126-ADBE-498B-B547-54AC82851156}"/>
              </a:ext>
            </a:extLst>
          </p:cNvPr>
          <p:cNvSpPr/>
          <p:nvPr/>
        </p:nvSpPr>
        <p:spPr>
          <a:xfrm>
            <a:off x="0" y="5562075"/>
            <a:ext cx="12192000" cy="1295925"/>
          </a:xfrm>
          <a:prstGeom prst="rect">
            <a:avLst/>
          </a:prstGeom>
          <a:solidFill>
            <a:srgbClr val="C10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7CD35B7-75FE-4FBA-9512-1B61BF8F49EB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583EB08-C743-49C8-8C71-2E997431269D}"/>
              </a:ext>
            </a:extLst>
          </p:cNvPr>
          <p:cNvSpPr txBox="1"/>
          <p:nvPr/>
        </p:nvSpPr>
        <p:spPr>
          <a:xfrm>
            <a:off x="620713" y="1028553"/>
            <a:ext cx="10625904" cy="3670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Seeing MHM is a multifaceted and complicated public health issue, it inevitably cuts across distinct societal sectors and has an impact 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C10C6D"/>
                </a:solidFill>
                <a:uFillTx/>
                <a:latin typeface="Arial" pitchFamily="34"/>
                <a:cs typeface="Arial" pitchFamily="34"/>
              </a:rPr>
              <a:t>Health: 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Lack of access to proper menstrual products accounts for 21% of work absenteeism and forces many women and girls to resort to questionable unsanitary materials, which puts them at risk of contracting severe vaginal infections and in worst case infertility.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C10C6D"/>
                </a:solidFill>
                <a:uFillTx/>
                <a:latin typeface="Arial" pitchFamily="34"/>
                <a:cs typeface="Arial" pitchFamily="34"/>
              </a:rPr>
              <a:t>Education: 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Girls not having access to proper menstrual products causes school absenteeism and in worst case school drop-outs.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C10C6D"/>
                </a:solidFill>
                <a:uFillTx/>
                <a:latin typeface="Arial" pitchFamily="34"/>
                <a:cs typeface="Arial" pitchFamily="34"/>
              </a:rPr>
              <a:t>Gender equality: 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Women and girls not getting the proper education puts them in an unequal situation when compared to men and boys.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4B2B83-F91A-4AA2-BA96-976E424809BD}"/>
              </a:ext>
            </a:extLst>
          </p:cNvPr>
          <p:cNvSpPr txBox="1"/>
          <p:nvPr/>
        </p:nvSpPr>
        <p:spPr>
          <a:xfrm>
            <a:off x="502392" y="311886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Health, education and gender equality</a:t>
            </a:r>
          </a:p>
        </p:txBody>
      </p: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D8DE6756-81FA-4D0E-B3DE-F213CECF19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937779"/>
            <a:ext cx="6038705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DC68A502-B7F9-4CB2-9DE6-7BF3A835B59B}"/>
              </a:ext>
            </a:extLst>
          </p:cNvPr>
          <p:cNvSpPr txBox="1"/>
          <p:nvPr/>
        </p:nvSpPr>
        <p:spPr>
          <a:xfrm>
            <a:off x="1026743" y="5598944"/>
            <a:ext cx="7821832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Why MHM and </a:t>
            </a:r>
            <a:r>
              <a:rPr lang="en-US" sz="4400" b="0" i="0" u="none" strike="noStrike" kern="1200" spc="-50" dirty="0" err="1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Safepad</a:t>
            </a:r>
            <a:endParaRPr lang="en-US" sz="4400" b="0" i="0" u="none" strike="noStrike" kern="1200" spc="-50" dirty="0">
              <a:solidFill>
                <a:srgbClr val="FFFFFF"/>
              </a:solidFill>
              <a:uFillTx/>
              <a:latin typeface="Arial" pitchFamily="34"/>
              <a:ea typeface="Open Sans Light" pitchFamily="34"/>
              <a:cs typeface="Arial" pitchFamily="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692529A-D785-406F-BEB1-FC98B9443D1C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6DE2F4B-F1D7-43F1-871A-82FAA009306E}"/>
              </a:ext>
            </a:extLst>
          </p:cNvPr>
          <p:cNvSpPr txBox="1"/>
          <p:nvPr/>
        </p:nvSpPr>
        <p:spPr>
          <a:xfrm>
            <a:off x="620713" y="1028553"/>
            <a:ext cx="5475287" cy="3670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C10C6D"/>
                </a:solidFill>
                <a:uFillTx/>
                <a:latin typeface="Arial" pitchFamily="34"/>
                <a:cs typeface="Arial" pitchFamily="34"/>
              </a:rPr>
              <a:t>WASH 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(Water, sanitation and hygiene): An intricate part of MHM, which often is insufficiently available for women and girls to properly manage their periods in a safe and confident way.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C10C6D"/>
                </a:solidFill>
                <a:uFillTx/>
                <a:latin typeface="Arial" pitchFamily="34"/>
                <a:cs typeface="Arial" pitchFamily="34"/>
              </a:rPr>
              <a:t>Environmental conservation: 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Menstrual waste generated from disposable pads and tampons, has a detrimental effect on the environment.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That is why </a:t>
            </a:r>
            <a:r>
              <a:rPr lang="en-US" sz="1800" b="0" i="0" u="none" strike="noStrike" kern="0" cap="none" spc="0" baseline="0" dirty="0">
                <a:solidFill>
                  <a:srgbClr val="C10C6D"/>
                </a:solidFill>
                <a:uFillTx/>
                <a:latin typeface="Arial" pitchFamily="34"/>
                <a:cs typeface="Arial" pitchFamily="34"/>
              </a:rPr>
              <a:t>Investing in MHM is investing in Global Health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as it has the capacity of remediating the negative impact on economic growth and societal development.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300B12-45FB-4947-A3ED-BD04460F0CA6}"/>
              </a:ext>
            </a:extLst>
          </p:cNvPr>
          <p:cNvSpPr txBox="1"/>
          <p:nvPr/>
        </p:nvSpPr>
        <p:spPr>
          <a:xfrm>
            <a:off x="1026743" y="5598944"/>
            <a:ext cx="7821832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Why MHM and </a:t>
            </a:r>
            <a:r>
              <a:rPr lang="en-US" sz="4400" b="0" i="0" u="none" strike="noStrike" kern="1200" spc="-50" dirty="0" err="1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Safepad</a:t>
            </a:r>
            <a:endParaRPr lang="en-US" sz="4400" b="0" i="0" u="none" strike="noStrike" kern="1200" spc="-50" dirty="0">
              <a:solidFill>
                <a:srgbClr val="FFFFFF"/>
              </a:solidFill>
              <a:uFillTx/>
              <a:latin typeface="Arial" pitchFamily="34"/>
              <a:ea typeface="Open Sans Light" pitchFamily="34"/>
              <a:cs typeface="Arial" pitchFamily="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1A619D-8CAB-4721-872B-1E8A7A8D4D03}"/>
              </a:ext>
            </a:extLst>
          </p:cNvPr>
          <p:cNvGrpSpPr/>
          <p:nvPr/>
        </p:nvGrpSpPr>
        <p:grpSpPr>
          <a:xfrm>
            <a:off x="6441214" y="639366"/>
            <a:ext cx="5137150" cy="4715272"/>
            <a:chOff x="6907560" y="916448"/>
            <a:chExt cx="4763164" cy="4284201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6BF8230-EFFA-472F-93F4-036738587C40}"/>
                </a:ext>
              </a:extLst>
            </p:cNvPr>
            <p:cNvSpPr/>
            <p:nvPr/>
          </p:nvSpPr>
          <p:spPr>
            <a:xfrm>
              <a:off x="6907560" y="916448"/>
              <a:ext cx="4763164" cy="4284201"/>
            </a:xfrm>
            <a:prstGeom prst="rect">
              <a:avLst/>
            </a:prstGeom>
            <a:solidFill>
              <a:srgbClr val="C10C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7" name="Picture 4" descr="Text&#10;&#10;Description automatically generated">
              <a:extLst>
                <a:ext uri="{FF2B5EF4-FFF2-40B4-BE49-F238E27FC236}">
                  <a16:creationId xmlns:a16="http://schemas.microsoft.com/office/drawing/2014/main" id="{B14FD1DA-881C-40D7-AC54-9E70B36C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2787" b="10159"/>
            <a:stretch>
              <a:fillRect/>
            </a:stretch>
          </p:blipFill>
          <p:spPr>
            <a:xfrm>
              <a:off x="6907560" y="1123953"/>
              <a:ext cx="4763164" cy="3670182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1A930AAB-1455-4B44-8600-DD5D8D3C8C91}"/>
              </a:ext>
            </a:extLst>
          </p:cNvPr>
          <p:cNvSpPr txBox="1"/>
          <p:nvPr/>
        </p:nvSpPr>
        <p:spPr>
          <a:xfrm>
            <a:off x="502392" y="311886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WASH and Global Health</a:t>
            </a:r>
          </a:p>
        </p:txBody>
      </p: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1A5768B7-7F00-45BC-BFD5-43C37A4093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937779"/>
            <a:ext cx="4052887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9E27DC9-B017-4485-87D5-3274E10186F8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6E04A6C-7BDC-4AC3-A13C-6C7EEA717058}"/>
              </a:ext>
            </a:extLst>
          </p:cNvPr>
          <p:cNvSpPr txBox="1"/>
          <p:nvPr/>
        </p:nvSpPr>
        <p:spPr>
          <a:xfrm>
            <a:off x="763334" y="1435281"/>
            <a:ext cx="5920922" cy="3613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Avoid :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work absenteeism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school absenteeism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Infections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Infertility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Unwanted pregnancy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Early marriage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Child-bride-ism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3D8A50B-21EC-4571-8742-362C104FD9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47" b="12104"/>
          <a:stretch>
            <a:fillRect/>
          </a:stretch>
        </p:blipFill>
        <p:spPr>
          <a:xfrm>
            <a:off x="6442075" y="648726"/>
            <a:ext cx="5122595" cy="470591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4224138F-8931-49CF-ABBB-A494BC7557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872" y="1421567"/>
            <a:ext cx="4279721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36396F87-F122-4620-A331-DB6E3E2CBAE8}"/>
              </a:ext>
            </a:extLst>
          </p:cNvPr>
          <p:cNvSpPr txBox="1"/>
          <p:nvPr/>
        </p:nvSpPr>
        <p:spPr>
          <a:xfrm>
            <a:off x="627330" y="764873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What can one pack of </a:t>
            </a:r>
            <a:r>
              <a:rPr lang="en-US" sz="2400" dirty="0" err="1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Safepad</a:t>
            </a:r>
            <a:r>
              <a:rPr lang="en-US" sz="24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do for 1 woman?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F61A252-30FC-445B-B936-2D74AFCFA6A0}"/>
              </a:ext>
            </a:extLst>
          </p:cNvPr>
          <p:cNvSpPr txBox="1"/>
          <p:nvPr/>
        </p:nvSpPr>
        <p:spPr>
          <a:xfrm>
            <a:off x="802815" y="5598944"/>
            <a:ext cx="10953304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A </a:t>
            </a: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pack </a:t>
            </a:r>
            <a:r>
              <a:rPr lang="en-US" sz="4400" b="0" i="0" u="none" strike="noStrike" kern="1200" spc="-50" dirty="0" err="1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Safepad</a:t>
            </a: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 do for 1 woman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B4C225A-2403-4D40-9DFC-8D557BD814FA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471FDC0-FD09-4907-BE18-7AF7FF4A3DCD}"/>
              </a:ext>
            </a:extLst>
          </p:cNvPr>
          <p:cNvSpPr txBox="1"/>
          <p:nvPr/>
        </p:nvSpPr>
        <p:spPr>
          <a:xfrm>
            <a:off x="247281" y="1530355"/>
            <a:ext cx="5920922" cy="3613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Generate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income for herself and her family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Build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capacity in and for her community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Empower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in self-reliance and self-worth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Manage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her period in a safe and confident way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Restore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her female dignity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54690-5CD0-43CE-87EE-8FA7D2358B23}"/>
              </a:ext>
            </a:extLst>
          </p:cNvPr>
          <p:cNvSpPr txBox="1"/>
          <p:nvPr/>
        </p:nvSpPr>
        <p:spPr>
          <a:xfrm>
            <a:off x="802815" y="5598944"/>
            <a:ext cx="10953304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A </a:t>
            </a: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pack </a:t>
            </a:r>
            <a:r>
              <a:rPr lang="en-US" sz="4400" b="0" i="0" u="none" strike="noStrike" kern="1200" spc="-50" dirty="0" err="1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Safepad</a:t>
            </a: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 do for 1 woman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BBBFD8C-6C5B-4229-8725-FD8B87B5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04" t="-8836" r="6290" b="-6159"/>
          <a:stretch>
            <a:fillRect/>
          </a:stretch>
        </p:blipFill>
        <p:spPr>
          <a:xfrm>
            <a:off x="6415483" y="333180"/>
            <a:ext cx="5137150" cy="435569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5716ACB9-B7EE-4449-9C66-6FA2086A08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872" y="1421567"/>
            <a:ext cx="4279721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307F48D9-4C98-4D79-A182-80903AA125AA}"/>
              </a:ext>
            </a:extLst>
          </p:cNvPr>
          <p:cNvSpPr txBox="1"/>
          <p:nvPr/>
        </p:nvSpPr>
        <p:spPr>
          <a:xfrm>
            <a:off x="627330" y="764873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What can one pack of </a:t>
            </a:r>
            <a:r>
              <a:rPr lang="en-US" sz="2400" dirty="0" err="1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Safepad</a:t>
            </a:r>
            <a:r>
              <a:rPr lang="en-US" sz="24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pPr lvl="0" defTabSz="4570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C60054"/>
                </a:solidFill>
                <a:latin typeface="Arial"/>
                <a:ea typeface="ＭＳ Ｐゴシック"/>
                <a:cs typeface="Arial"/>
              </a:rPr>
              <a:t>do for 1 woman?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7CDDB40F-CDD3-4CFB-8FE5-6D2C796D5620}"/>
              </a:ext>
            </a:extLst>
          </p:cNvPr>
          <p:cNvSpPr>
            <a:spLocks noMove="1" noResize="1"/>
          </p:cNvSpPr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" name="Straight Connector 36">
            <a:extLst>
              <a:ext uri="{FF2B5EF4-FFF2-40B4-BE49-F238E27FC236}">
                <a16:creationId xmlns:a16="http://schemas.microsoft.com/office/drawing/2014/main" id="{AFEB5923-BF8A-42FF-A756-B742373842CB}"/>
              </a:ext>
            </a:extLst>
          </p:cNvPr>
          <p:cNvCxnSpPr>
            <a:cxnSpLocks noMove="1" noResize="1"/>
          </p:cNvCxnSpPr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  <p:sp>
        <p:nvSpPr>
          <p:cNvPr id="4" name="Rectangle 38">
            <a:extLst>
              <a:ext uri="{FF2B5EF4-FFF2-40B4-BE49-F238E27FC236}">
                <a16:creationId xmlns:a16="http://schemas.microsoft.com/office/drawing/2014/main" id="{509812A3-CD41-4508-9DCD-25DF34112B88}"/>
              </a:ext>
            </a:extLst>
          </p:cNvPr>
          <p:cNvSpPr>
            <a:spLocks noMove="1" noResize="1"/>
          </p:cNvSpPr>
          <p:nvPr/>
        </p:nvSpPr>
        <p:spPr>
          <a:xfrm>
            <a:off x="18" y="0"/>
            <a:ext cx="4584737" cy="68580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CAA708-ACC4-49BA-AF78-C8718C5CF079}"/>
              </a:ext>
            </a:extLst>
          </p:cNvPr>
          <p:cNvSpPr/>
          <p:nvPr/>
        </p:nvSpPr>
        <p:spPr>
          <a:xfrm>
            <a:off x="0" y="0"/>
            <a:ext cx="458474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2504E06-CBD1-424C-B104-1AFBD867E8D2}"/>
              </a:ext>
            </a:extLst>
          </p:cNvPr>
          <p:cNvSpPr txBox="1"/>
          <p:nvPr/>
        </p:nvSpPr>
        <p:spPr>
          <a:xfrm>
            <a:off x="707736" y="2350008"/>
            <a:ext cx="3659245" cy="7839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www.realreliefway.com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68081041-8A18-4927-958C-D24F0DA0F540}"/>
              </a:ext>
            </a:extLst>
          </p:cNvPr>
          <p:cNvSpPr>
            <a:spLocks noMove="1" noResize="1"/>
          </p:cNvSpPr>
          <p:nvPr/>
        </p:nvSpPr>
        <p:spPr>
          <a:xfrm>
            <a:off x="4584746" y="0"/>
            <a:ext cx="64008" cy="6858000"/>
          </a:xfrm>
          <a:prstGeom prst="rect">
            <a:avLst/>
          </a:prstGeom>
          <a:solidFill>
            <a:srgbClr val="C10C6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C5A33A9-A61F-49A1-8C01-922816EDA12C}"/>
              </a:ext>
            </a:extLst>
          </p:cNvPr>
          <p:cNvSpPr/>
          <p:nvPr/>
        </p:nvSpPr>
        <p:spPr>
          <a:xfrm>
            <a:off x="0" y="19046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13" descr="A picture containing person, indoor, smiling, posing&#10;&#10;Description automatically generated">
            <a:extLst>
              <a:ext uri="{FF2B5EF4-FFF2-40B4-BE49-F238E27FC236}">
                <a16:creationId xmlns:a16="http://schemas.microsoft.com/office/drawing/2014/main" id="{8DFFFB1D-207C-41EC-9DCF-D75FDBB6F4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25" b="4925"/>
          <a:stretch>
            <a:fillRect/>
          </a:stretch>
        </p:blipFill>
        <p:spPr>
          <a:xfrm>
            <a:off x="6440063" y="636588"/>
            <a:ext cx="5139161" cy="47180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B280C14F-AD29-4A79-9564-4910DB061906}"/>
              </a:ext>
            </a:extLst>
          </p:cNvPr>
          <p:cNvSpPr txBox="1"/>
          <p:nvPr/>
        </p:nvSpPr>
        <p:spPr>
          <a:xfrm>
            <a:off x="708025" y="1006475"/>
            <a:ext cx="5754688" cy="2832100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10C6D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altLang="da-DK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facebook.com/realreliefway</a:t>
            </a:r>
          </a:p>
          <a:p>
            <a:pPr eaLnBrk="1" hangingPunct="1">
              <a:buClr>
                <a:srgbClr val="C10C6D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altLang="da-DK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twitter.com/realreliefway</a:t>
            </a:r>
          </a:p>
          <a:p>
            <a:pPr eaLnBrk="1" hangingPunct="1">
              <a:buClr>
                <a:srgbClr val="C10C6D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altLang="da-DK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linkedin.com/company/real-relief</a:t>
            </a:r>
          </a:p>
          <a:p>
            <a:pPr eaLnBrk="1" hangingPunct="1">
              <a:buClr>
                <a:srgbClr val="C10C6D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altLang="da-DK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youtube.com/c/Realreliefway/videos</a:t>
            </a:r>
          </a:p>
          <a:p>
            <a:pPr eaLnBrk="1" hangingPunct="1">
              <a:buClr>
                <a:srgbClr val="C10C6D"/>
              </a:buClr>
              <a:buSzPct val="150000"/>
              <a:buFont typeface="Arial" panose="020B0604020202020204" pitchFamily="34" charset="0"/>
              <a:buChar char="•"/>
            </a:pPr>
            <a:r>
              <a:rPr lang="da-DK" altLang="da-DK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instagram.com/realreliefway</a:t>
            </a:r>
          </a:p>
          <a:p>
            <a:pPr eaLnBrk="1" hangingPunct="1">
              <a:buClr>
                <a:srgbClr val="C10C6D"/>
              </a:buClr>
              <a:buSzPct val="150000"/>
              <a:buFont typeface="Arial" panose="020B0604020202020204" pitchFamily="34" charset="0"/>
              <a:buChar char="•"/>
            </a:pPr>
            <a:endParaRPr lang="da-DK" altLang="da-DK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a-DK" altLang="da-DK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@realreliefway  #safepad </a:t>
            </a:r>
            <a:br>
              <a:rPr lang="da-DK" altLang="da-DK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10C6D"/>
              </a:buClr>
              <a:buSzPct val="150000"/>
              <a:buFont typeface="Arial" panose="020B0604020202020204" pitchFamily="34" charset="0"/>
              <a:buChar char="•"/>
            </a:pPr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853B26A-C7F6-4A98-92B6-6474239959E6}"/>
              </a:ext>
            </a:extLst>
          </p:cNvPr>
          <p:cNvSpPr txBox="1"/>
          <p:nvPr/>
        </p:nvSpPr>
        <p:spPr>
          <a:xfrm>
            <a:off x="514350" y="327819"/>
            <a:ext cx="7304088" cy="655638"/>
          </a:xfrm>
          <a:prstGeom prst="rect">
            <a:avLst/>
          </a:prstGeom>
          <a:noFill/>
          <a:ln cap="flat">
            <a:noFill/>
          </a:ln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spc="-50" dirty="0">
                <a:solidFill>
                  <a:srgbClr val="C10C6D"/>
                </a:solidFill>
                <a:latin typeface="Arial" pitchFamily="34"/>
                <a:ea typeface="Open Sans Light" pitchFamily="34"/>
                <a:cs typeface="Arial" pitchFamily="34"/>
              </a:rPr>
              <a:t>realreliefway.com</a:t>
            </a:r>
          </a:p>
        </p:txBody>
      </p:sp>
      <p:cxnSp>
        <p:nvCxnSpPr>
          <p:cNvPr id="16" name="Straight Connector 5">
            <a:extLst>
              <a:ext uri="{FF2B5EF4-FFF2-40B4-BE49-F238E27FC236}">
                <a16:creationId xmlns:a16="http://schemas.microsoft.com/office/drawing/2014/main" id="{DFD5D197-2ECD-4002-9601-B7D70238FC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1007269"/>
            <a:ext cx="2378075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02A02913-B305-4299-823C-407D0DAB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99113"/>
            <a:ext cx="12192000" cy="1258887"/>
          </a:xfrm>
          <a:prstGeom prst="rect">
            <a:avLst/>
          </a:prstGeom>
          <a:solidFill>
            <a:srgbClr val="C10C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5568D34F-D9B9-45FB-A690-988E1EE98DAE}"/>
              </a:ext>
            </a:extLst>
          </p:cNvPr>
          <p:cNvSpPr txBox="1"/>
          <p:nvPr/>
        </p:nvSpPr>
        <p:spPr>
          <a:xfrm>
            <a:off x="528638" y="5597525"/>
            <a:ext cx="5127625" cy="915988"/>
          </a:xfrm>
          <a:prstGeom prst="rect">
            <a:avLst/>
          </a:prstGeom>
          <a:noFill/>
          <a:ln cap="flat">
            <a:noFill/>
          </a:ln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kern="0" spc="-50" dirty="0">
                <a:solidFill>
                  <a:srgbClr val="FFFFFF"/>
                </a:solidFill>
                <a:latin typeface="Arial" pitchFamily="34"/>
                <a:ea typeface="Open Sans Light" pitchFamily="34"/>
                <a:cs typeface="Arial" pitchFamily="34"/>
              </a:rPr>
              <a:t>Contact us</a:t>
            </a:r>
            <a:endParaRPr lang="en-US" sz="4400" spc="-50" dirty="0">
              <a:solidFill>
                <a:srgbClr val="FFFFFF"/>
              </a:solidFill>
              <a:latin typeface="Arial" pitchFamily="34"/>
              <a:ea typeface="Open Sans Light" pitchFamily="34"/>
              <a:cs typeface="Arial" pitchFamily="34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94DC9D-9C18-4018-B05B-052484FD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68" b="14368"/>
          <a:stretch>
            <a:fillRect/>
          </a:stretch>
        </p:blipFill>
        <p:spPr>
          <a:xfrm>
            <a:off x="-918935" y="8887"/>
            <a:ext cx="13268254" cy="68402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A3B8EA80-2D0E-42FF-A13F-2E8E0C4AB828}"/>
              </a:ext>
            </a:extLst>
          </p:cNvPr>
          <p:cNvSpPr/>
          <p:nvPr/>
        </p:nvSpPr>
        <p:spPr>
          <a:xfrm>
            <a:off x="1524094" y="2592278"/>
            <a:ext cx="9697276" cy="2654420"/>
          </a:xfrm>
          <a:prstGeom prst="rect">
            <a:avLst/>
          </a:prstGeom>
          <a:solidFill>
            <a:srgbClr val="C10C6D">
              <a:alpha val="45098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1E60A21-BC05-4971-AD72-A3BD4648800D}"/>
              </a:ext>
            </a:extLst>
          </p:cNvPr>
          <p:cNvSpPr txBox="1"/>
          <p:nvPr/>
        </p:nvSpPr>
        <p:spPr>
          <a:xfrm>
            <a:off x="1524094" y="2668109"/>
            <a:ext cx="9340641" cy="16819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marL="91440" marR="0" lvl="0" indent="-9144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00000"/>
              <a:buFont typeface="Calibri" pitchFamily="34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“Education is the most powerful weapon which you can use to change the world”</a:t>
            </a:r>
            <a:endParaRPr lang="en-US" sz="2000" b="0" i="0" u="none" strike="noStrike" kern="1200" cap="none" spc="0" baseline="0" dirty="0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6CA0CE-51A1-4AC9-AEBF-52BF9D6C6604}"/>
              </a:ext>
            </a:extLst>
          </p:cNvPr>
          <p:cNvSpPr txBox="1"/>
          <p:nvPr/>
        </p:nvSpPr>
        <p:spPr>
          <a:xfrm>
            <a:off x="1524094" y="4350056"/>
            <a:ext cx="9340641" cy="686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marL="91440" marR="0" lvl="0" indent="-91440" algn="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00000"/>
              <a:buFont typeface="Calibri" pitchFamily="34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//</a:t>
            </a:r>
            <a:r>
              <a:rPr lang="en-US" sz="1800" b="0" i="1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Nelon Mandela</a:t>
            </a:r>
            <a:endParaRPr lang="en-US" sz="1800" b="0" i="1" u="none" strike="noStrike" kern="1200" cap="none" spc="0" baseline="0">
              <a:solidFill>
                <a:srgbClr val="40404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ABFBF9C-86F8-46F3-A701-B7B27238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9" t="-213" r="18539" b="213"/>
          <a:stretch/>
        </p:blipFill>
        <p:spPr>
          <a:xfrm>
            <a:off x="6441630" y="636230"/>
            <a:ext cx="5137146" cy="47408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4C97C07-CFC5-4BCF-85FB-0138C62C7A07}"/>
              </a:ext>
            </a:extLst>
          </p:cNvPr>
          <p:cNvSpPr txBox="1"/>
          <p:nvPr/>
        </p:nvSpPr>
        <p:spPr>
          <a:xfrm>
            <a:off x="537808" y="-167382"/>
            <a:ext cx="5127168" cy="14507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0" cap="all" spc="-50" baseline="0" dirty="0">
                <a:solidFill>
                  <a:srgbClr val="404040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Without pads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18701C-3E3D-43CE-9A3F-D32C653BF533}"/>
              </a:ext>
            </a:extLst>
          </p:cNvPr>
          <p:cNvSpPr txBox="1"/>
          <p:nvPr/>
        </p:nvSpPr>
        <p:spPr>
          <a:xfrm>
            <a:off x="651202" y="1396581"/>
            <a:ext cx="5127168" cy="3670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Girls in developing countries miss up to 5 days of education monthly while they menstruate.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They use rags, blankets, pieces of mattress, tissue paper or cotton wool.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They feel ashamed and impure, and some girls even engage in transactional sex to obtain sanitary pads.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Missing school may result in getting lower grades or even dropping out of school.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This may lead to early marriage &amp; parenting.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C4BC41-A383-4F56-AAAE-326B23F6CD57}"/>
              </a:ext>
            </a:extLst>
          </p:cNvPr>
          <p:cNvCxnSpPr/>
          <p:nvPr/>
        </p:nvCxnSpPr>
        <p:spPr>
          <a:xfrm>
            <a:off x="651202" y="1266169"/>
            <a:ext cx="5013774" cy="0"/>
          </a:xfrm>
          <a:prstGeom prst="straightConnector1">
            <a:avLst/>
          </a:prstGeom>
          <a:noFill/>
          <a:ln w="19046" cap="flat">
            <a:solidFill>
              <a:srgbClr val="C10C6D"/>
            </a:solidFill>
            <a:prstDash val="solid"/>
            <a:miter/>
          </a:ln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EE4D981-4A69-408E-B9C3-9B8822ED3621}"/>
              </a:ext>
            </a:extLst>
          </p:cNvPr>
          <p:cNvSpPr/>
          <p:nvPr/>
        </p:nvSpPr>
        <p:spPr>
          <a:xfrm>
            <a:off x="0" y="5562075"/>
            <a:ext cx="12192000" cy="1295925"/>
          </a:xfrm>
          <a:prstGeom prst="rect">
            <a:avLst/>
          </a:prstGeom>
          <a:solidFill>
            <a:srgbClr val="C10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BCCF37-DC0C-4B55-8D2D-97F1C3AC83E0}"/>
              </a:ext>
            </a:extLst>
          </p:cNvPr>
          <p:cNvGrpSpPr/>
          <p:nvPr/>
        </p:nvGrpSpPr>
        <p:grpSpPr>
          <a:xfrm>
            <a:off x="6422370" y="-246017"/>
            <a:ext cx="5240563" cy="5234144"/>
            <a:chOff x="6422370" y="298922"/>
            <a:chExt cx="5240563" cy="5234144"/>
          </a:xfrm>
        </p:grpSpPr>
        <p:sp>
          <p:nvSpPr>
            <p:cNvPr id="3" name="Title 3">
              <a:extLst>
                <a:ext uri="{FF2B5EF4-FFF2-40B4-BE49-F238E27FC236}">
                  <a16:creationId xmlns:a16="http://schemas.microsoft.com/office/drawing/2014/main" id="{8C84AC1D-E324-4659-A301-0FEEAAA71288}"/>
                </a:ext>
              </a:extLst>
            </p:cNvPr>
            <p:cNvSpPr txBox="1"/>
            <p:nvPr/>
          </p:nvSpPr>
          <p:spPr>
            <a:xfrm>
              <a:off x="6422370" y="298922"/>
              <a:ext cx="5127168" cy="14507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b" anchorCtr="0" compatLnSpc="1">
              <a:normAutofit/>
            </a:bodyPr>
            <a:lstStyle/>
            <a:p>
              <a:pPr marL="0" marR="0" lvl="0" indent="0" algn="l" defTabSz="914400" rtl="0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0" cap="all" spc="-50" baseline="0" dirty="0">
                  <a:solidFill>
                    <a:srgbClr val="404040"/>
                  </a:solidFill>
                  <a:uFillTx/>
                  <a:latin typeface="Arial" pitchFamily="34"/>
                  <a:ea typeface="Open Sans Light" pitchFamily="34"/>
                  <a:cs typeface="Arial" pitchFamily="34"/>
                </a:rPr>
                <a:t>With pads</a:t>
              </a:r>
            </a:p>
          </p:txBody>
        </p:sp>
        <p:sp>
          <p:nvSpPr>
            <p:cNvPr id="4" name="Content Placeholder 4">
              <a:extLst>
                <a:ext uri="{FF2B5EF4-FFF2-40B4-BE49-F238E27FC236}">
                  <a16:creationId xmlns:a16="http://schemas.microsoft.com/office/drawing/2014/main" id="{3FE38FC0-D16B-4FF2-82AA-9ADC69C30622}"/>
                </a:ext>
              </a:extLst>
            </p:cNvPr>
            <p:cNvSpPr txBox="1"/>
            <p:nvPr/>
          </p:nvSpPr>
          <p:spPr>
            <a:xfrm>
              <a:off x="6535765" y="1862884"/>
              <a:ext cx="5127168" cy="36701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normAutofit/>
            </a:bodyPr>
            <a:lstStyle/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C10C6D"/>
                </a:buClr>
                <a:buSzPct val="15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The availability &amp; use of reusable sanitary pads, will keep the girls in school during their period, offering better opportunities for further education and a future job.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C10C6D"/>
                </a:buClr>
                <a:buSzPct val="15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With an education the girls can work to break down the taboos &amp; the cycle of shame for next generations. 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C10C6D"/>
                </a:buClr>
                <a:buSzPct val="15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With a better economy, they can afford buying new menstrual sanitary products when needed, and provide them to their own daughters, when that time comes. </a:t>
              </a:r>
            </a:p>
          </p:txBody>
        </p:sp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014A0A0C-32A9-4A3E-AD32-8B8655F3AAFE}"/>
                </a:ext>
              </a:extLst>
            </p:cNvPr>
            <p:cNvCxnSpPr/>
            <p:nvPr/>
          </p:nvCxnSpPr>
          <p:spPr>
            <a:xfrm>
              <a:off x="6535765" y="1732473"/>
              <a:ext cx="5013774" cy="0"/>
            </a:xfrm>
            <a:prstGeom prst="straightConnector1">
              <a:avLst/>
            </a:prstGeom>
            <a:noFill/>
            <a:ln w="19046" cap="flat">
              <a:solidFill>
                <a:srgbClr val="C10C6D"/>
              </a:solidFill>
              <a:prstDash val="solid"/>
              <a:miter/>
            </a:ln>
          </p:spPr>
        </p:cxnSp>
      </p:grpSp>
      <p:pic>
        <p:nvPicPr>
          <p:cNvPr id="6" name="Picture 7">
            <a:extLst>
              <a:ext uri="{FF2B5EF4-FFF2-40B4-BE49-F238E27FC236}">
                <a16:creationId xmlns:a16="http://schemas.microsoft.com/office/drawing/2014/main" id="{FD9BF586-5931-4045-AEBF-890E8FE93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5" t="-8" r="21825" b="-13281"/>
          <a:stretch/>
        </p:blipFill>
        <p:spPr>
          <a:xfrm>
            <a:off x="529070" y="636230"/>
            <a:ext cx="5147830" cy="53450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40E0-5082-4FE0-9C92-FDD5D209E7AB}"/>
              </a:ext>
            </a:extLst>
          </p:cNvPr>
          <p:cNvSpPr/>
          <p:nvPr/>
        </p:nvSpPr>
        <p:spPr>
          <a:xfrm>
            <a:off x="0" y="5562075"/>
            <a:ext cx="12192000" cy="1295925"/>
          </a:xfrm>
          <a:prstGeom prst="rect">
            <a:avLst/>
          </a:prstGeom>
          <a:solidFill>
            <a:srgbClr val="C10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E1676A45-1DCE-4696-89A7-9C38C0BB54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688" b="9688"/>
          <a:stretch>
            <a:fillRect/>
          </a:stretch>
        </p:blipFill>
        <p:spPr>
          <a:xfrm>
            <a:off x="9" y="647002"/>
            <a:ext cx="12191987" cy="4915073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B6D412C-9882-4FD6-9701-4714C60F7298}"/>
              </a:ext>
            </a:extLst>
          </p:cNvPr>
          <p:cNvSpPr txBox="1"/>
          <p:nvPr/>
        </p:nvSpPr>
        <p:spPr>
          <a:xfrm>
            <a:off x="1026743" y="5598944"/>
            <a:ext cx="5127168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spc="-50" dirty="0">
                <a:solidFill>
                  <a:srgbClr val="FFFFFF"/>
                </a:solidFill>
                <a:latin typeface="Arial" pitchFamily="34"/>
                <a:ea typeface="Open Sans Light" pitchFamily="34"/>
                <a:cs typeface="Arial" pitchFamily="34"/>
              </a:rPr>
              <a:t>O</a:t>
            </a:r>
            <a:r>
              <a:rPr lang="en-US" sz="4400" b="0" i="0" u="none" strike="noStrike" kern="1200" cap="none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ur solution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0740064-FC63-4588-A69A-2953E29A2ED7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255563-BA9F-473F-9169-12DE5454BDD5}"/>
              </a:ext>
            </a:extLst>
          </p:cNvPr>
          <p:cNvSpPr txBox="1"/>
          <p:nvPr/>
        </p:nvSpPr>
        <p:spPr>
          <a:xfrm>
            <a:off x="509527" y="309302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-50" baseline="0" dirty="0" err="1">
                <a:solidFill>
                  <a:srgbClr val="C10C6D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Safepad</a:t>
            </a:r>
            <a:r>
              <a:rPr lang="en-US" sz="2400" b="0" i="0" u="none" strike="noStrike" kern="0" cap="none" spc="0" baseline="0" dirty="0">
                <a:solidFill>
                  <a:srgbClr val="C10C6D"/>
                </a:solidFill>
                <a:uFillTx/>
                <a:latin typeface="Arial" pitchFamily="34"/>
                <a:cs typeface="Arial" pitchFamily="34"/>
              </a:rPr>
              <a:t>™</a:t>
            </a:r>
            <a:r>
              <a:rPr lang="en-US" sz="2400" b="0" i="0" u="none" strike="noStrike" kern="0" cap="none" spc="-50" baseline="0" dirty="0">
                <a:solidFill>
                  <a:srgbClr val="C10C6D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 - reusable &amp; antimicrobial sanitary pad</a:t>
            </a:r>
            <a:endParaRPr lang="en-US" sz="2800" b="0" i="0" u="none" strike="noStrike" kern="0" cap="none" spc="-50" baseline="0" dirty="0">
              <a:solidFill>
                <a:srgbClr val="C10C6D"/>
              </a:solidFill>
              <a:uFillTx/>
              <a:latin typeface="Arial" pitchFamily="34"/>
              <a:ea typeface="Open Sans Light" pitchFamily="34"/>
              <a:cs typeface="Arial" pitchFamily="34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6E7A9FC-A667-4941-B55B-5C1AFF9C4407}"/>
              </a:ext>
            </a:extLst>
          </p:cNvPr>
          <p:cNvSpPr txBox="1"/>
          <p:nvPr/>
        </p:nvSpPr>
        <p:spPr>
          <a:xfrm>
            <a:off x="622921" y="1058054"/>
            <a:ext cx="6830284" cy="3670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Safepad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™ is a reusable sanitary pad designed to provide a safe and infection free experience.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75% of all women experience vaginal yeast or bacterial infections during their lifetime. These infections cause health issues and in worst cases will impact fertility.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Safepad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™ hygienic sanitary pads are designed with a permanently bonded antimicrobial technology that helps reducing vaginal infections by removing yeast and bacteria during use and care. </a:t>
            </a:r>
            <a:r>
              <a:rPr lang="en-US" sz="1800" b="0" i="0" u="none" strike="noStrike" kern="0" cap="none" spc="0" baseline="0" dirty="0" err="1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Safepad</a:t>
            </a:r>
            <a:r>
              <a:rPr lang="en-US" sz="1800" b="0" i="0" u="none" strike="noStrike" kern="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™  will sterilize itself after wash.</a:t>
            </a:r>
          </a:p>
        </p:txBody>
      </p:sp>
      <p:pic>
        <p:nvPicPr>
          <p:cNvPr id="7" name="Picture 1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06F9823-35C9-4A87-8BDC-06B3B252C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435" y="636647"/>
            <a:ext cx="2293644" cy="2293644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67925130-CC9D-4A7C-931F-9EF38D2AFC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937779"/>
            <a:ext cx="6722196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DABDD12D-4B82-4A32-906E-1DC07AF698B0}"/>
              </a:ext>
            </a:extLst>
          </p:cNvPr>
          <p:cNvSpPr txBox="1"/>
          <p:nvPr/>
        </p:nvSpPr>
        <p:spPr>
          <a:xfrm>
            <a:off x="1026743" y="5598944"/>
            <a:ext cx="5127168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spc="-50" dirty="0">
                <a:solidFill>
                  <a:srgbClr val="FFFFFF"/>
                </a:solidFill>
                <a:latin typeface="Arial" pitchFamily="34"/>
                <a:ea typeface="Open Sans Light" pitchFamily="34"/>
                <a:cs typeface="Arial" pitchFamily="34"/>
              </a:rPr>
              <a:t>O</a:t>
            </a:r>
            <a:r>
              <a:rPr lang="en-US" sz="4400" b="0" i="0" u="none" strike="noStrike" kern="1200" cap="none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ur solution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4CBA1EA-C867-4CFB-A9D2-C1AEDDFC3EFC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77E6212-08DD-4B5F-AEEC-B86B5E388EA6}"/>
              </a:ext>
            </a:extLst>
          </p:cNvPr>
          <p:cNvSpPr txBox="1"/>
          <p:nvPr/>
        </p:nvSpPr>
        <p:spPr>
          <a:xfrm>
            <a:off x="502392" y="311886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C60054"/>
                </a:solidFill>
                <a:uFillTx/>
                <a:latin typeface="Arial"/>
                <a:ea typeface="ＭＳ Ｐゴシック"/>
                <a:cs typeface="Arial"/>
              </a:rPr>
              <a:t>Other features and benefits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4330CCC-726A-41E7-AAD5-B1D2072D8BB6}"/>
              </a:ext>
            </a:extLst>
          </p:cNvPr>
          <p:cNvSpPr txBox="1"/>
          <p:nvPr/>
        </p:nvSpPr>
        <p:spPr>
          <a:xfrm>
            <a:off x="615786" y="1023690"/>
            <a:ext cx="6830284" cy="3670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Safepad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™ is designed to provide a safe and infection free experience while in use. </a:t>
            </a: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Safepad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™ will sterilize itself during use and after wash, therefore providing protection against infections.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Can be dried in-door in less than 1 hour, ensuring privacy.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Safepad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™ fabric technology ensures high and immediate absorbency, non-leakage and quick drying after wash. </a:t>
            </a: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Safepad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™ is made of a soft fabric material, that causes no irritation and offers reusability, protection and comfort.</a:t>
            </a:r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7EAC79F0-6727-4AD9-8FAD-F3B68393CC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937779"/>
            <a:ext cx="4403869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6">
            <a:extLst>
              <a:ext uri="{FF2B5EF4-FFF2-40B4-BE49-F238E27FC236}">
                <a16:creationId xmlns:a16="http://schemas.microsoft.com/office/drawing/2014/main" id="{24948098-8E40-4C27-A5F4-463B32414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2570" y="636647"/>
            <a:ext cx="2293644" cy="22936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E04E33AC-C4F3-4700-8A64-5DE25C756A68}"/>
              </a:ext>
            </a:extLst>
          </p:cNvPr>
          <p:cNvSpPr txBox="1"/>
          <p:nvPr/>
        </p:nvSpPr>
        <p:spPr>
          <a:xfrm>
            <a:off x="1026743" y="5598944"/>
            <a:ext cx="5127168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spc="-50" dirty="0">
                <a:solidFill>
                  <a:srgbClr val="FFFFFF"/>
                </a:solidFill>
                <a:latin typeface="Arial" pitchFamily="34"/>
                <a:ea typeface="Open Sans Light" pitchFamily="34"/>
                <a:cs typeface="Arial" pitchFamily="34"/>
              </a:rPr>
              <a:t>O</a:t>
            </a:r>
            <a:r>
              <a:rPr lang="en-US" sz="4400" b="0" i="0" u="none" strike="noStrike" kern="1200" cap="none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ur solution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49134EC-7C82-4451-888C-8DB0537DE850}"/>
              </a:ext>
            </a:extLst>
          </p:cNvPr>
          <p:cNvSpPr txBox="1"/>
          <p:nvPr/>
        </p:nvSpPr>
        <p:spPr>
          <a:xfrm>
            <a:off x="1026743" y="5598944"/>
            <a:ext cx="5127168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spc="-50" dirty="0">
                <a:solidFill>
                  <a:srgbClr val="FFFFFF"/>
                </a:solidFill>
                <a:latin typeface="Arial" pitchFamily="34"/>
                <a:ea typeface="Open Sans Light" pitchFamily="34"/>
                <a:cs typeface="Arial" pitchFamily="34"/>
              </a:rPr>
              <a:t>O</a:t>
            </a:r>
            <a:r>
              <a:rPr lang="en-US" sz="4400" b="0" i="0" u="none" strike="noStrike" kern="1200" cap="none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ur solution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B1A2C8-D65C-4DD4-BF1B-421A66AE188C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658DB23-D4D9-418D-AD97-A8209E515477}"/>
              </a:ext>
            </a:extLst>
          </p:cNvPr>
          <p:cNvSpPr txBox="1"/>
          <p:nvPr/>
        </p:nvSpPr>
        <p:spPr>
          <a:xfrm>
            <a:off x="625021" y="1042145"/>
            <a:ext cx="6830284" cy="3670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Safepad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™ is easy to use and requires little or no training.</a:t>
            </a: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Durable: One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/>
              </a:rPr>
              <a:t>Safepad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can be used up to 100 times. </a:t>
            </a: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Economic: A Packet contains 4 pads of different sizes (1 for night-times and 3 for day-times). Lasting for min. 3 year. Resulting in significant savings for HH.  </a:t>
            </a: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C6D"/>
              </a:buClr>
              <a:buSzPct val="15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Environmentally friendly.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DAD6107-D7AC-4BE7-8AE9-2CD70679BE20}"/>
              </a:ext>
            </a:extLst>
          </p:cNvPr>
          <p:cNvSpPr txBox="1"/>
          <p:nvPr/>
        </p:nvSpPr>
        <p:spPr>
          <a:xfrm>
            <a:off x="502392" y="311886"/>
            <a:ext cx="7304016" cy="656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4570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C60054"/>
                </a:solidFill>
                <a:uFillTx/>
                <a:latin typeface="Arial"/>
                <a:ea typeface="ＭＳ Ｐゴシック"/>
                <a:cs typeface="Arial"/>
              </a:rPr>
              <a:t>Other features and benefits</a:t>
            </a:r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87E311D3-4747-4C37-B6F6-68BF89A04F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937779"/>
            <a:ext cx="4403869" cy="0"/>
          </a:xfrm>
          <a:prstGeom prst="straightConnector1">
            <a:avLst/>
          </a:prstGeom>
          <a:noFill/>
          <a:ln w="19046">
            <a:solidFill>
              <a:srgbClr val="C10C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6">
            <a:extLst>
              <a:ext uri="{FF2B5EF4-FFF2-40B4-BE49-F238E27FC236}">
                <a16:creationId xmlns:a16="http://schemas.microsoft.com/office/drawing/2014/main" id="{8646ABB8-9EF3-4DCB-A56B-9853F66F2D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73335" y="636647"/>
            <a:ext cx="2293644" cy="22936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7D5ACA0-D276-418B-9152-9219E733ED0D}"/>
              </a:ext>
            </a:extLst>
          </p:cNvPr>
          <p:cNvSpPr txBox="1"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40C954-AD22-4581-8195-0E7D34896CDF}"/>
              </a:ext>
            </a:extLst>
          </p:cNvPr>
          <p:cNvSpPr/>
          <p:nvPr/>
        </p:nvSpPr>
        <p:spPr>
          <a:xfrm>
            <a:off x="0" y="0"/>
            <a:ext cx="12191996" cy="559894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Billede 10">
            <a:extLst>
              <a:ext uri="{FF2B5EF4-FFF2-40B4-BE49-F238E27FC236}">
                <a16:creationId xmlns:a16="http://schemas.microsoft.com/office/drawing/2014/main" id="{D0D4240A-F663-46E7-86D1-DC977F0D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96" t="26" r="16897" b="26"/>
          <a:stretch>
            <a:fillRect/>
          </a:stretch>
        </p:blipFill>
        <p:spPr>
          <a:xfrm>
            <a:off x="1026743" y="1297158"/>
            <a:ext cx="4998723" cy="32090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illede 11">
            <a:extLst>
              <a:ext uri="{FF2B5EF4-FFF2-40B4-BE49-F238E27FC236}">
                <a16:creationId xmlns:a16="http://schemas.microsoft.com/office/drawing/2014/main" id="{D768A6AA-AEC7-4784-8969-80B74D923E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66" r="13671"/>
          <a:stretch>
            <a:fillRect/>
          </a:stretch>
        </p:blipFill>
        <p:spPr>
          <a:xfrm>
            <a:off x="6096003" y="1057503"/>
            <a:ext cx="5551468" cy="33221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9183A2D-B8E9-488F-B2C8-EFCD8CA272F5}"/>
              </a:ext>
            </a:extLst>
          </p:cNvPr>
          <p:cNvSpPr txBox="1"/>
          <p:nvPr/>
        </p:nvSpPr>
        <p:spPr>
          <a:xfrm>
            <a:off x="1026743" y="5598944"/>
            <a:ext cx="6612017" cy="9164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spc="-50" dirty="0">
                <a:solidFill>
                  <a:srgbClr val="FFFFFF"/>
                </a:solidFill>
                <a:uFillTx/>
                <a:latin typeface="Arial" pitchFamily="34"/>
                <a:ea typeface="Open Sans Light" pitchFamily="34"/>
                <a:cs typeface="Arial" pitchFamily="34"/>
              </a:rPr>
              <a:t>How does it  work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4973</TotalTime>
  <Words>1044</Words>
  <Application>Microsoft Office PowerPoint</Application>
  <PresentationFormat>Widescreen</PresentationFormat>
  <Paragraphs>115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SAFEPAD PRODUCTION</dc:title>
  <dc:creator>Zita Trukse</dc:creator>
  <cp:lastModifiedBy>Zita Trukse</cp:lastModifiedBy>
  <cp:revision>77</cp:revision>
  <dcterms:created xsi:type="dcterms:W3CDTF">2021-05-21T12:26:14Z</dcterms:created>
  <dcterms:modified xsi:type="dcterms:W3CDTF">2021-07-16T08:36:38Z</dcterms:modified>
</cp:coreProperties>
</file>